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97" r:id="rId2"/>
    <p:sldMasterId id="2147483673" r:id="rId3"/>
    <p:sldMasterId id="2147483671" r:id="rId4"/>
    <p:sldMasterId id="2147483680" r:id="rId5"/>
    <p:sldMasterId id="2147483683" r:id="rId6"/>
  </p:sldMasterIdLst>
  <p:notesMasterIdLst>
    <p:notesMasterId r:id="rId13"/>
  </p:notesMasterIdLst>
  <p:sldIdLst>
    <p:sldId id="299" r:id="rId7"/>
    <p:sldId id="305" r:id="rId8"/>
    <p:sldId id="309" r:id="rId9"/>
    <p:sldId id="310" r:id="rId10"/>
    <p:sldId id="311" r:id="rId11"/>
    <p:sldId id="308" r:id="rId12"/>
  </p:sldIdLst>
  <p:sldSz cx="18288000" cy="10287000"/>
  <p:notesSz cx="6858000" cy="9144000"/>
  <p:embeddedFontLst>
    <p:embeddedFont>
      <p:font typeface="Abadi" panose="020B0604020104020204" pitchFamily="34" charset="0"/>
      <p:regular r:id="rId14"/>
    </p:embeddedFont>
    <p:embeddedFont>
      <p:font typeface="Evolventa" panose="020B0604020202020204" charset="0"/>
      <p:regular r:id="rId15"/>
    </p:embeddedFont>
    <p:embeddedFont>
      <p:font typeface="Montserrat" panose="00000500000000000000" pitchFamily="2" charset="0"/>
      <p:regular r:id="rId16"/>
    </p:embeddedFont>
    <p:embeddedFont>
      <p:font typeface="Montserrat Bold" panose="00000800000000000000" charset="0"/>
      <p:regular r:id="rId17"/>
      <p:bold r:id="rId18"/>
    </p:embeddedFont>
    <p:embeddedFont>
      <p:font typeface="Sulphur Point" panose="00000800000000000000" pitchFamily="2" charset="0"/>
      <p:regular r:id="rId19"/>
      <p:bold r:id="rId20"/>
    </p:embeddedFont>
    <p:embeddedFont>
      <p:font typeface="Sulphur Point Bold" panose="00000800000000000000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B24D8BF-E062-F1AA-65C2-E21810FF67B2}" name="Fabrice MAZAUDIER" initials="FM" userId="S::fabrice.mazaudier@otreraenergy.fr::ef741971-4bc7-4403-b302-eaf2129d83b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143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22" autoAdjust="0"/>
  </p:normalViewPr>
  <p:slideViewPr>
    <p:cSldViewPr>
      <p:cViewPr varScale="1">
        <p:scale>
          <a:sx n="78" d="100"/>
          <a:sy n="78" d="100"/>
        </p:scale>
        <p:origin x="77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8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AEFC6-7F2F-41EB-A23E-CCB701050A73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253F6-623D-445E-9AE4-C25F8C00E72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845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ACCD7-76AD-DC92-82D5-8DFD50D8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25167-6769-D872-AFDC-363FF97E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4A11D-D9D9-AF44-B9ED-80E4A9A1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8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C333E3-4E0F-7D59-55F2-CB14007D9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511550"/>
            <a:ext cx="9220200" cy="1371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8C6BF33-1F9B-4589-B864-70D4290C2F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4353"/>
            <a:ext cx="9372600" cy="248285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1D5BC2-B1EF-5FAF-37CE-26DBD3E7F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A30D9-5650-447D-A450-18CE9675C5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6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75601045-FDE2-2EF7-B65F-704D0A34A565}"/>
              </a:ext>
            </a:extLst>
          </p:cNvPr>
          <p:cNvSpPr/>
          <p:nvPr userDrawn="1"/>
        </p:nvSpPr>
        <p:spPr>
          <a:xfrm>
            <a:off x="5745882" y="1442027"/>
            <a:ext cx="6796236" cy="6796236"/>
          </a:xfrm>
          <a:custGeom>
            <a:avLst/>
            <a:gdLst/>
            <a:ahLst/>
            <a:cxnLst/>
            <a:rect l="l" t="t" r="r" b="b"/>
            <a:pathLst>
              <a:path w="6796236" h="6796236">
                <a:moveTo>
                  <a:pt x="0" y="0"/>
                </a:moveTo>
                <a:lnTo>
                  <a:pt x="6796236" y="0"/>
                </a:lnTo>
                <a:lnTo>
                  <a:pt x="6796236" y="6796235"/>
                </a:lnTo>
                <a:lnTo>
                  <a:pt x="0" y="6796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F9864239-D690-CDBC-5ED8-1F8079D3332D}"/>
              </a:ext>
            </a:extLst>
          </p:cNvPr>
          <p:cNvSpPr txBox="1"/>
          <p:nvPr userDrawn="1"/>
        </p:nvSpPr>
        <p:spPr>
          <a:xfrm>
            <a:off x="5319787" y="7561987"/>
            <a:ext cx="7648427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800" spc="-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REDEFINING NUCLEAR ENERGY</a:t>
            </a:r>
          </a:p>
        </p:txBody>
      </p:sp>
    </p:spTree>
    <p:extLst>
      <p:ext uri="{BB962C8B-B14F-4D97-AF65-F5344CB8AC3E}">
        <p14:creationId xmlns:p14="http://schemas.microsoft.com/office/powerpoint/2010/main" val="9015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DAE1598-32C9-424D-EA1F-049AC0B0DA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2738" y="6591300"/>
            <a:ext cx="3822524" cy="3414056"/>
          </a:xfrm>
          <a:prstGeom prst="rect">
            <a:avLst/>
          </a:prstGeom>
        </p:spPr>
      </p:pic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1748D74-F13D-2185-BDEB-B10DF9C38B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66900" y="5037137"/>
            <a:ext cx="14554200" cy="17145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dirty="0"/>
              <a:t>Sous titre de la présentation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5A950427-C9B0-2C27-7825-F66DEE34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6900" y="2857500"/>
            <a:ext cx="14554200" cy="1989137"/>
          </a:xfrm>
          <a:prstGeom prst="rect">
            <a:avLst/>
          </a:prstGeom>
        </p:spPr>
        <p:txBody>
          <a:bodyPr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99548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FACCD7-76AD-DC92-82D5-8DFD50D8E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C25167-6769-D872-AFDC-363FF97EA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74A11D-D9D9-AF44-B9ED-80E4A9A10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938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">
            <a:extLst>
              <a:ext uri="{FF2B5EF4-FFF2-40B4-BE49-F238E27FC236}">
                <a16:creationId xmlns:a16="http://schemas.microsoft.com/office/drawing/2014/main" id="{67FBAB14-B0C0-1849-7BB2-3BAFD77D5555}"/>
              </a:ext>
            </a:extLst>
          </p:cNvPr>
          <p:cNvSpPr/>
          <p:nvPr userDrawn="1"/>
        </p:nvSpPr>
        <p:spPr>
          <a:xfrm>
            <a:off x="1489890" y="4675885"/>
            <a:ext cx="6796236" cy="2210414"/>
          </a:xfrm>
          <a:custGeom>
            <a:avLst/>
            <a:gdLst/>
            <a:ahLst/>
            <a:cxnLst/>
            <a:rect l="l" t="t" r="r" b="b"/>
            <a:pathLst>
              <a:path w="6796236" h="6796236">
                <a:moveTo>
                  <a:pt x="0" y="0"/>
                </a:moveTo>
                <a:lnTo>
                  <a:pt x="6796236" y="0"/>
                </a:lnTo>
                <a:lnTo>
                  <a:pt x="6796236" y="6796235"/>
                </a:lnTo>
                <a:lnTo>
                  <a:pt x="0" y="6796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985" b="-40479"/>
            </a:stretch>
          </a:blipFill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8854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>
            <a:extLst>
              <a:ext uri="{FF2B5EF4-FFF2-40B4-BE49-F238E27FC236}">
                <a16:creationId xmlns:a16="http://schemas.microsoft.com/office/drawing/2014/main" id="{1C034C75-2988-5EB6-2156-101E94DFF65D}"/>
              </a:ext>
            </a:extLst>
          </p:cNvPr>
          <p:cNvGrpSpPr/>
          <p:nvPr userDrawn="1"/>
        </p:nvGrpSpPr>
        <p:grpSpPr>
          <a:xfrm>
            <a:off x="5339864" y="5210765"/>
            <a:ext cx="2701050" cy="92990"/>
            <a:chOff x="0" y="0"/>
            <a:chExt cx="3601400" cy="123986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C211FE44-F482-10BD-46E6-48CFD0518B1F}"/>
                </a:ext>
              </a:extLst>
            </p:cNvPr>
            <p:cNvSpPr/>
            <p:nvPr/>
          </p:nvSpPr>
          <p:spPr>
            <a:xfrm>
              <a:off x="0" y="0"/>
              <a:ext cx="3601339" cy="123952"/>
            </a:xfrm>
            <a:custGeom>
              <a:avLst/>
              <a:gdLst/>
              <a:ahLst/>
              <a:cxnLst/>
              <a:rect l="l" t="t" r="r" b="b"/>
              <a:pathLst>
                <a:path w="3601339" h="123952">
                  <a:moveTo>
                    <a:pt x="0" y="0"/>
                  </a:moveTo>
                  <a:lnTo>
                    <a:pt x="3601339" y="0"/>
                  </a:lnTo>
                  <a:lnTo>
                    <a:pt x="3601339" y="123952"/>
                  </a:lnTo>
                  <a:lnTo>
                    <a:pt x="0" y="123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itre 9">
            <a:extLst>
              <a:ext uri="{FF2B5EF4-FFF2-40B4-BE49-F238E27FC236}">
                <a16:creationId xmlns:a16="http://schemas.microsoft.com/office/drawing/2014/main" id="{78A596E5-7726-F398-7D5A-48BDFD458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3543300"/>
            <a:ext cx="7882884" cy="1989137"/>
          </a:xfrm>
          <a:prstGeom prst="rect">
            <a:avLst/>
          </a:prstGeom>
        </p:spPr>
        <p:txBody>
          <a:bodyPr/>
          <a:lstStyle>
            <a:lvl1pPr>
              <a:defRPr sz="10800"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12960"/>
              </a:lnSpc>
            </a:pPr>
            <a:r>
              <a:rPr lang="en-US" sz="9600" spc="-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3421190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>
            <a:extLst>
              <a:ext uri="{FF2B5EF4-FFF2-40B4-BE49-F238E27FC236}">
                <a16:creationId xmlns:a16="http://schemas.microsoft.com/office/drawing/2014/main" id="{1C034C75-2988-5EB6-2156-101E94DFF65D}"/>
              </a:ext>
            </a:extLst>
          </p:cNvPr>
          <p:cNvGrpSpPr/>
          <p:nvPr userDrawn="1"/>
        </p:nvGrpSpPr>
        <p:grpSpPr>
          <a:xfrm>
            <a:off x="5339864" y="5210765"/>
            <a:ext cx="2701050" cy="92990"/>
            <a:chOff x="0" y="0"/>
            <a:chExt cx="3601400" cy="123986"/>
          </a:xfrm>
        </p:grpSpPr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C211FE44-F482-10BD-46E6-48CFD0518B1F}"/>
                </a:ext>
              </a:extLst>
            </p:cNvPr>
            <p:cNvSpPr/>
            <p:nvPr/>
          </p:nvSpPr>
          <p:spPr>
            <a:xfrm>
              <a:off x="0" y="0"/>
              <a:ext cx="3601339" cy="123952"/>
            </a:xfrm>
            <a:custGeom>
              <a:avLst/>
              <a:gdLst/>
              <a:ahLst/>
              <a:cxnLst/>
              <a:rect l="l" t="t" r="r" b="b"/>
              <a:pathLst>
                <a:path w="3601339" h="123952">
                  <a:moveTo>
                    <a:pt x="0" y="0"/>
                  </a:moveTo>
                  <a:lnTo>
                    <a:pt x="3601339" y="0"/>
                  </a:lnTo>
                  <a:lnTo>
                    <a:pt x="3601339" y="123952"/>
                  </a:lnTo>
                  <a:lnTo>
                    <a:pt x="0" y="123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Titre 9">
            <a:extLst>
              <a:ext uri="{FF2B5EF4-FFF2-40B4-BE49-F238E27FC236}">
                <a16:creationId xmlns:a16="http://schemas.microsoft.com/office/drawing/2014/main" id="{78A596E5-7726-F398-7D5A-48BDFD458B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0" y="3543300"/>
            <a:ext cx="7620000" cy="1989137"/>
          </a:xfrm>
          <a:prstGeom prst="rect">
            <a:avLst/>
          </a:prstGeom>
        </p:spPr>
        <p:txBody>
          <a:bodyPr/>
          <a:lstStyle>
            <a:lvl1pPr algn="r">
              <a:defRPr sz="10800">
                <a:solidFill>
                  <a:schemeClr val="bg1"/>
                </a:solidFill>
              </a:defRPr>
            </a:lvl1pPr>
          </a:lstStyle>
          <a:p>
            <a:pPr algn="l">
              <a:lnSpc>
                <a:spcPts val="12960"/>
              </a:lnSpc>
            </a:pPr>
            <a:r>
              <a:rPr lang="en-US" sz="9600" spc="-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Annexes</a:t>
            </a:r>
          </a:p>
        </p:txBody>
      </p:sp>
    </p:spTree>
    <p:extLst>
      <p:ext uri="{BB962C8B-B14F-4D97-AF65-F5344CB8AC3E}">
        <p14:creationId xmlns:p14="http://schemas.microsoft.com/office/powerpoint/2010/main" val="569338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54C3C-A467-4829-3D6C-DAB5E98EB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D5A8FE-B9E5-3C5E-AAE5-653AE2E23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400300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88B478A-56A0-766B-6447-F325EF7F1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400300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6A38FE1-31DC-6D86-76E7-440E6449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34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2B97B9-B57A-EC51-C48F-B93A99749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73705C-9070-D1F7-1A80-12B26A9501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595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0B5D3CE-8E3C-8F4B-608F-ED713F339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D005D-A84F-48B7-B131-2E8DB1B1D5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76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DF669A-477A-AA4B-E263-2842E45F9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4338"/>
            <a:ext cx="13716000" cy="35814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AEDC04-35A2-8936-94F2-7EBA109EC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850"/>
            <a:ext cx="13716000" cy="2482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3BEB987-2530-9DBA-01D8-393DCFA8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5D2-F160-4E81-A82B-7D1C0ADFC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0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F1953B-DA3F-6488-1569-C0FCC1D7D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F6BA58-03A0-B241-643C-19E4146AB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28599D-69A6-8C0D-D69D-917D6DCC6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5D2-F160-4E81-A82B-7D1C0ADFC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773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8A9241-D4AD-10A8-92CE-41AD43C64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1631F1-B022-C5D4-203E-113E981320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628900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D727F46-DFF2-565A-0920-926C0DE33C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20200" y="2628900"/>
            <a:ext cx="7810500" cy="652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89B816A-872C-F06B-041C-E46443FA3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C85D2-F160-4E81-A82B-7D1C0ADFC3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373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40CC1A-71B0-558F-A138-C0933137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C34A33A-6C2A-C4F0-C3F9-34A02757F4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FBA987-C423-49DA-BB3D-6B09919C72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481BB4C-74FC-9563-D6EE-663AC83E78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24600" y="647700"/>
            <a:ext cx="10896600" cy="1676400"/>
          </a:xfrm>
        </p:spPr>
        <p:txBody>
          <a:bodyPr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fr-FR" dirty="0"/>
              <a:t>Modifiez le titre</a:t>
            </a:r>
          </a:p>
        </p:txBody>
      </p:sp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17067A46-DAB2-84A0-9E09-ABBAD689B4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2705100"/>
            <a:ext cx="10896600" cy="6019800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v"/>
              <a:defRPr/>
            </a:lvl1pPr>
            <a:lvl2pPr marL="685800" indent="-228600">
              <a:buClr>
                <a:schemeClr val="tx2"/>
              </a:buClr>
              <a:buFont typeface="Montserrat" panose="00000500000000000000" pitchFamily="2" charset="0"/>
              <a:buChar char="◆"/>
              <a:defRPr/>
            </a:lvl2pPr>
            <a:lvl3pPr marL="1143000" indent="-228600">
              <a:buFont typeface="Montserrat" panose="00000500000000000000" pitchFamily="2" charset="0"/>
              <a:buChar char="◇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4437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FA4F50-C6BE-982E-EB74-938C11684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B404E7-FB12-C148-A893-9554E0610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BA987-C423-49DA-BB3D-6B09919C72D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5060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5.png"/><Relationship Id="rId12" Type="http://schemas.openxmlformats.org/officeDocument/2006/relationships/image" Target="../media/image14.sv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2.svg"/><Relationship Id="rId4" Type="http://schemas.openxmlformats.org/officeDocument/2006/relationships/theme" Target="../theme/theme6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7">
            <a:extLst>
              <a:ext uri="{FF2B5EF4-FFF2-40B4-BE49-F238E27FC236}">
                <a16:creationId xmlns:a16="http://schemas.microsoft.com/office/drawing/2014/main" id="{60937A2D-8F1E-DE14-91DE-2A2F9C8586B6}"/>
              </a:ext>
            </a:extLst>
          </p:cNvPr>
          <p:cNvGrpSpPr/>
          <p:nvPr userDrawn="1"/>
        </p:nvGrpSpPr>
        <p:grpSpPr>
          <a:xfrm>
            <a:off x="1" y="-1"/>
            <a:ext cx="18288000" cy="1918972"/>
            <a:chOff x="0" y="-9794"/>
            <a:chExt cx="5104361" cy="798579"/>
          </a:xfrm>
        </p:grpSpPr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35CF1A6A-2720-97D4-115B-8A7EBF045C83}"/>
                </a:ext>
              </a:extLst>
            </p:cNvPr>
            <p:cNvSpPr/>
            <p:nvPr/>
          </p:nvSpPr>
          <p:spPr>
            <a:xfrm>
              <a:off x="0" y="-9794"/>
              <a:ext cx="5104361" cy="798579"/>
            </a:xfrm>
            <a:custGeom>
              <a:avLst/>
              <a:gdLst/>
              <a:ahLst/>
              <a:cxnLst/>
              <a:rect l="l" t="t" r="r" b="b"/>
              <a:pathLst>
                <a:path w="5104361" h="788785">
                  <a:moveTo>
                    <a:pt x="0" y="0"/>
                  </a:moveTo>
                  <a:lnTo>
                    <a:pt x="5104361" y="0"/>
                  </a:lnTo>
                  <a:lnTo>
                    <a:pt x="5104361" y="788785"/>
                  </a:lnTo>
                  <a:lnTo>
                    <a:pt x="0" y="788785"/>
                  </a:lnTo>
                  <a:close/>
                </a:path>
              </a:pathLst>
            </a:custGeom>
            <a:solidFill>
              <a:srgbClr val="131435"/>
            </a:solidFill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23" name="TextBox 9">
              <a:extLst>
                <a:ext uri="{FF2B5EF4-FFF2-40B4-BE49-F238E27FC236}">
                  <a16:creationId xmlns:a16="http://schemas.microsoft.com/office/drawing/2014/main" id="{88CC39BA-EBF0-4ECD-840A-1516ADCE9244}"/>
                </a:ext>
              </a:extLst>
            </p:cNvPr>
            <p:cNvSpPr txBox="1"/>
            <p:nvPr/>
          </p:nvSpPr>
          <p:spPr>
            <a:xfrm>
              <a:off x="0" y="0"/>
              <a:ext cx="5104361" cy="7887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80"/>
                </a:lnSpc>
              </a:pPr>
              <a:endParaRPr/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E831874-75C1-6740-FB74-DA65D4932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478" y="0"/>
            <a:ext cx="15773400" cy="1895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69D2242-9629-09A3-0CC7-DEA270AB2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64D4686-885F-F2E3-CA7B-3D1F95B4C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9D005D-A84F-48B7-B131-2E8DB1B1D55A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24" name="Group 2">
            <a:extLst>
              <a:ext uri="{FF2B5EF4-FFF2-40B4-BE49-F238E27FC236}">
                <a16:creationId xmlns:a16="http://schemas.microsoft.com/office/drawing/2014/main" id="{78DE6426-CA10-C9AD-E455-74B9F9B34BE6}"/>
              </a:ext>
            </a:extLst>
          </p:cNvPr>
          <p:cNvGrpSpPr/>
          <p:nvPr userDrawn="1"/>
        </p:nvGrpSpPr>
        <p:grpSpPr>
          <a:xfrm>
            <a:off x="15854301" y="9499486"/>
            <a:ext cx="1937229" cy="361537"/>
            <a:chOff x="0" y="0"/>
            <a:chExt cx="2582971" cy="482049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5557E210-F8A8-5586-22EC-574EFBCCE8CD}"/>
                </a:ext>
              </a:extLst>
            </p:cNvPr>
            <p:cNvSpPr/>
            <p:nvPr/>
          </p:nvSpPr>
          <p:spPr>
            <a:xfrm>
              <a:off x="599068" y="0"/>
              <a:ext cx="1983903" cy="482049"/>
            </a:xfrm>
            <a:custGeom>
              <a:avLst/>
              <a:gdLst/>
              <a:ahLst/>
              <a:cxnLst/>
              <a:rect l="l" t="t" r="r" b="b"/>
              <a:pathLst>
                <a:path w="1983903" h="482049">
                  <a:moveTo>
                    <a:pt x="0" y="0"/>
                  </a:moveTo>
                  <a:lnTo>
                    <a:pt x="1983903" y="0"/>
                  </a:lnTo>
                  <a:lnTo>
                    <a:pt x="1983903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234562" b="-7699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6" name="Freeform 4">
              <a:extLst>
                <a:ext uri="{FF2B5EF4-FFF2-40B4-BE49-F238E27FC236}">
                  <a16:creationId xmlns:a16="http://schemas.microsoft.com/office/drawing/2014/main" id="{CF3A1392-F6E4-1820-ABD2-3AACC0818448}"/>
                </a:ext>
              </a:extLst>
            </p:cNvPr>
            <p:cNvSpPr/>
            <p:nvPr/>
          </p:nvSpPr>
          <p:spPr>
            <a:xfrm>
              <a:off x="0" y="0"/>
              <a:ext cx="486376" cy="482049"/>
            </a:xfrm>
            <a:custGeom>
              <a:avLst/>
              <a:gdLst/>
              <a:ahLst/>
              <a:cxnLst/>
              <a:rect l="l" t="t" r="r" b="b"/>
              <a:pathLst>
                <a:path w="486376" h="482049">
                  <a:moveTo>
                    <a:pt x="0" y="0"/>
                  </a:moveTo>
                  <a:lnTo>
                    <a:pt x="486376" y="0"/>
                  </a:lnTo>
                  <a:lnTo>
                    <a:pt x="486376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t="-448" b="-4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7" name="AutoShape 5">
            <a:extLst>
              <a:ext uri="{FF2B5EF4-FFF2-40B4-BE49-F238E27FC236}">
                <a16:creationId xmlns:a16="http://schemas.microsoft.com/office/drawing/2014/main" id="{0710659D-CB90-00CB-FAC4-EEB97FA0846C}"/>
              </a:ext>
            </a:extLst>
          </p:cNvPr>
          <p:cNvSpPr/>
          <p:nvPr userDrawn="1"/>
        </p:nvSpPr>
        <p:spPr>
          <a:xfrm>
            <a:off x="1141375" y="9277350"/>
            <a:ext cx="1924672" cy="0"/>
          </a:xfrm>
          <a:prstGeom prst="line">
            <a:avLst/>
          </a:prstGeom>
          <a:ln w="85725" cap="rnd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8" name="AutoShape 6">
            <a:extLst>
              <a:ext uri="{FF2B5EF4-FFF2-40B4-BE49-F238E27FC236}">
                <a16:creationId xmlns:a16="http://schemas.microsoft.com/office/drawing/2014/main" id="{A6468F2A-646A-ADDA-F04D-C6B7E22B4A84}"/>
              </a:ext>
            </a:extLst>
          </p:cNvPr>
          <p:cNvSpPr/>
          <p:nvPr userDrawn="1"/>
        </p:nvSpPr>
        <p:spPr>
          <a:xfrm>
            <a:off x="405902" y="9277350"/>
            <a:ext cx="1924672" cy="0"/>
          </a:xfrm>
          <a:prstGeom prst="line">
            <a:avLst/>
          </a:prstGeom>
          <a:ln w="85725" cap="rnd">
            <a:solidFill>
              <a:srgbClr val="131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51F30885-82B8-C608-394F-9EB533CBBC92}"/>
              </a:ext>
            </a:extLst>
          </p:cNvPr>
          <p:cNvSpPr txBox="1"/>
          <p:nvPr userDrawn="1"/>
        </p:nvSpPr>
        <p:spPr>
          <a:xfrm>
            <a:off x="405902" y="9501392"/>
            <a:ext cx="6840326" cy="2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  <a:spcBef>
                <a:spcPct val="0"/>
              </a:spcBef>
            </a:pPr>
            <a:r>
              <a:rPr lang="en-US" sz="1889" dirty="0">
                <a:solidFill>
                  <a:srgbClr val="131435"/>
                </a:solidFill>
                <a:latin typeface="Sulphur Point Bold"/>
                <a:ea typeface="Sulphur Point Bold"/>
                <a:cs typeface="Sulphur Point Bold"/>
                <a:sym typeface="Sulphur Point Bold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9211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70" r:id="rId3"/>
    <p:sldLayoutId id="2147483667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5400" kern="1200" dirty="0">
          <a:solidFill>
            <a:schemeClr val="bg1"/>
          </a:solidFill>
          <a:latin typeface="Sulphur Point" panose="020B0604020202020204" charset="0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v"/>
        <a:tabLst>
          <a:tab pos="144000" algn="l"/>
        </a:tabLst>
        <a:defRPr sz="2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◆"/>
        <a:defRPr sz="24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Montserrat" panose="00000500000000000000" pitchFamily="2" charset="0"/>
        <a:buChar char="◇"/>
        <a:defRPr sz="20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9E1EF4E-391C-7331-D647-BDCC065C7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ECAD89-8A74-6C9E-92B6-236450BA1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 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742B85-BF5F-33E1-0848-2755962AE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9360437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DC85D2-F160-4E81-A82B-7D1C0ADFC32E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4A4D261C-562E-7DB9-4CBC-35338983FF28}"/>
              </a:ext>
            </a:extLst>
          </p:cNvPr>
          <p:cNvGrpSpPr/>
          <p:nvPr userDrawn="1"/>
        </p:nvGrpSpPr>
        <p:grpSpPr>
          <a:xfrm>
            <a:off x="15854301" y="9499486"/>
            <a:ext cx="1937229" cy="361537"/>
            <a:chOff x="0" y="0"/>
            <a:chExt cx="2582971" cy="48204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9E76F30E-745A-948F-1565-2E48526BDAB5}"/>
                </a:ext>
              </a:extLst>
            </p:cNvPr>
            <p:cNvSpPr/>
            <p:nvPr/>
          </p:nvSpPr>
          <p:spPr>
            <a:xfrm>
              <a:off x="599068" y="0"/>
              <a:ext cx="1983903" cy="482049"/>
            </a:xfrm>
            <a:custGeom>
              <a:avLst/>
              <a:gdLst/>
              <a:ahLst/>
              <a:cxnLst/>
              <a:rect l="l" t="t" r="r" b="b"/>
              <a:pathLst>
                <a:path w="1983903" h="482049">
                  <a:moveTo>
                    <a:pt x="0" y="0"/>
                  </a:moveTo>
                  <a:lnTo>
                    <a:pt x="1983903" y="0"/>
                  </a:lnTo>
                  <a:lnTo>
                    <a:pt x="1983903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34562" b="-7699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07A5B5DF-43DA-BD3E-0173-82EF9F52590C}"/>
                </a:ext>
              </a:extLst>
            </p:cNvPr>
            <p:cNvSpPr/>
            <p:nvPr/>
          </p:nvSpPr>
          <p:spPr>
            <a:xfrm>
              <a:off x="0" y="0"/>
              <a:ext cx="486376" cy="482049"/>
            </a:xfrm>
            <a:custGeom>
              <a:avLst/>
              <a:gdLst/>
              <a:ahLst/>
              <a:cxnLst/>
              <a:rect l="l" t="t" r="r" b="b"/>
              <a:pathLst>
                <a:path w="486376" h="482049">
                  <a:moveTo>
                    <a:pt x="0" y="0"/>
                  </a:moveTo>
                  <a:lnTo>
                    <a:pt x="486376" y="0"/>
                  </a:lnTo>
                  <a:lnTo>
                    <a:pt x="486376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48" b="-4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0" name="AutoShape 5">
            <a:extLst>
              <a:ext uri="{FF2B5EF4-FFF2-40B4-BE49-F238E27FC236}">
                <a16:creationId xmlns:a16="http://schemas.microsoft.com/office/drawing/2014/main" id="{DCD120B9-3C68-815E-E787-2EFA29AAD177}"/>
              </a:ext>
            </a:extLst>
          </p:cNvPr>
          <p:cNvSpPr/>
          <p:nvPr userDrawn="1"/>
        </p:nvSpPr>
        <p:spPr>
          <a:xfrm>
            <a:off x="1141375" y="9277350"/>
            <a:ext cx="1924672" cy="0"/>
          </a:xfrm>
          <a:prstGeom prst="line">
            <a:avLst/>
          </a:prstGeom>
          <a:ln w="85725" cap="rnd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AutoShape 6">
            <a:extLst>
              <a:ext uri="{FF2B5EF4-FFF2-40B4-BE49-F238E27FC236}">
                <a16:creationId xmlns:a16="http://schemas.microsoft.com/office/drawing/2014/main" id="{5B6405E9-68C1-B592-5B95-A0F79A835D1F}"/>
              </a:ext>
            </a:extLst>
          </p:cNvPr>
          <p:cNvSpPr/>
          <p:nvPr userDrawn="1"/>
        </p:nvSpPr>
        <p:spPr>
          <a:xfrm>
            <a:off x="405902" y="9277350"/>
            <a:ext cx="1924672" cy="0"/>
          </a:xfrm>
          <a:prstGeom prst="line">
            <a:avLst/>
          </a:prstGeom>
          <a:ln w="85725" cap="rnd">
            <a:solidFill>
              <a:srgbClr val="131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68754A9A-EE11-057A-9527-CCB9BE6EEB93}"/>
              </a:ext>
            </a:extLst>
          </p:cNvPr>
          <p:cNvSpPr txBox="1"/>
          <p:nvPr userDrawn="1"/>
        </p:nvSpPr>
        <p:spPr>
          <a:xfrm>
            <a:off x="405902" y="9501392"/>
            <a:ext cx="6840326" cy="2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  <a:spcBef>
                <a:spcPct val="0"/>
              </a:spcBef>
            </a:pPr>
            <a:r>
              <a:rPr lang="en-US" sz="1889" dirty="0">
                <a:solidFill>
                  <a:srgbClr val="131435"/>
                </a:solidFill>
                <a:latin typeface="Sulphur Point Bold"/>
                <a:ea typeface="Sulphur Point Bold"/>
                <a:cs typeface="Sulphur Point Bold"/>
                <a:sym typeface="Sulphur Point Bold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9950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ontserrat" panose="00000500000000000000" pitchFamily="2" charset="0"/>
        <a:buChar char="◆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Montserrat" panose="00000500000000000000" pitchFamily="2" charset="0"/>
        <a:buChar char="◇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D81FDF-ED38-88E6-6CE0-C0D3796075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4600" y="2738438"/>
            <a:ext cx="10706100" cy="652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44000" algn="l"/>
              </a:tabLst>
            </a:pPr>
            <a:r>
              <a:rPr lang="fr-FR" dirty="0"/>
              <a:t>Cliquez pour modifier les styles du texte du masque</a:t>
            </a:r>
          </a:p>
          <a:p>
            <a:pPr lvl="1">
              <a:buFont typeface="Montserrat" panose="00000500000000000000" pitchFamily="2" charset="0"/>
              <a:buChar char="◆"/>
            </a:pPr>
            <a:r>
              <a:rPr lang="fr-FR" dirty="0"/>
              <a:t>Deuxième niveau</a:t>
            </a:r>
          </a:p>
          <a:p>
            <a:pPr lvl="2">
              <a:buFont typeface="Montserrat" panose="00000500000000000000" pitchFamily="2" charset="0"/>
              <a:buChar char="◇"/>
            </a:pPr>
            <a:r>
              <a:rPr lang="fr-FR" dirty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90D179-DC75-0200-10C1-E60BDB1A6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9D23E6-C266-4631-9F6F-088F736BEA91}" type="datetimeFigureOut">
              <a:rPr lang="fr-FR" smtClean="0"/>
              <a:t>27/02/2025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6BE9598-1238-345E-B1FF-28F8322F43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324600" y="9494838"/>
            <a:ext cx="3793416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FBA987-C423-49DA-BB3D-6B09919C72D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Freeform 110">
            <a:extLst>
              <a:ext uri="{FF2B5EF4-FFF2-40B4-BE49-F238E27FC236}">
                <a16:creationId xmlns:a16="http://schemas.microsoft.com/office/drawing/2014/main" id="{B94EA07B-5A53-4F6A-7748-0295F7D48802}"/>
              </a:ext>
            </a:extLst>
          </p:cNvPr>
          <p:cNvSpPr/>
          <p:nvPr userDrawn="1"/>
        </p:nvSpPr>
        <p:spPr>
          <a:xfrm>
            <a:off x="0" y="1"/>
            <a:ext cx="5619230" cy="10287000"/>
          </a:xfrm>
          <a:custGeom>
            <a:avLst/>
            <a:gdLst/>
            <a:ahLst/>
            <a:cxnLst/>
            <a:rect l="l" t="t" r="r" b="b"/>
            <a:pathLst>
              <a:path w="5619230" h="10440207">
                <a:moveTo>
                  <a:pt x="0" y="0"/>
                </a:moveTo>
                <a:lnTo>
                  <a:pt x="5619230" y="0"/>
                </a:lnTo>
                <a:lnTo>
                  <a:pt x="5619230" y="10440207"/>
                </a:lnTo>
                <a:lnTo>
                  <a:pt x="0" y="1044020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8178" t="-49584" r="-69619" b="-58547"/>
            </a:stretch>
          </a:blipFill>
        </p:spPr>
        <p:txBody>
          <a:bodyPr/>
          <a:lstStyle/>
          <a:p>
            <a:endParaRPr lang="fr-FR" dirty="0"/>
          </a:p>
        </p:txBody>
      </p:sp>
      <p:sp>
        <p:nvSpPr>
          <p:cNvPr id="8" name="AutoShape 111">
            <a:extLst>
              <a:ext uri="{FF2B5EF4-FFF2-40B4-BE49-F238E27FC236}">
                <a16:creationId xmlns:a16="http://schemas.microsoft.com/office/drawing/2014/main" id="{D4921AF3-9DA0-F271-7F26-03A345B3898D}"/>
              </a:ext>
            </a:extLst>
          </p:cNvPr>
          <p:cNvSpPr/>
          <p:nvPr userDrawn="1"/>
        </p:nvSpPr>
        <p:spPr>
          <a:xfrm>
            <a:off x="1141375" y="9277350"/>
            <a:ext cx="1924672" cy="0"/>
          </a:xfrm>
          <a:prstGeom prst="line">
            <a:avLst/>
          </a:prstGeom>
          <a:ln w="85725" cap="rnd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9" name="AutoShape 112">
            <a:extLst>
              <a:ext uri="{FF2B5EF4-FFF2-40B4-BE49-F238E27FC236}">
                <a16:creationId xmlns:a16="http://schemas.microsoft.com/office/drawing/2014/main" id="{22C8909A-8306-C741-9E3F-DEF3F3671ACB}"/>
              </a:ext>
            </a:extLst>
          </p:cNvPr>
          <p:cNvSpPr/>
          <p:nvPr userDrawn="1"/>
        </p:nvSpPr>
        <p:spPr>
          <a:xfrm>
            <a:off x="405902" y="9277350"/>
            <a:ext cx="1924672" cy="0"/>
          </a:xfrm>
          <a:prstGeom prst="line">
            <a:avLst/>
          </a:prstGeom>
          <a:ln w="85725" cap="rnd">
            <a:solidFill>
              <a:srgbClr val="131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0" name="AutoShape 115">
            <a:extLst>
              <a:ext uri="{FF2B5EF4-FFF2-40B4-BE49-F238E27FC236}">
                <a16:creationId xmlns:a16="http://schemas.microsoft.com/office/drawing/2014/main" id="{AFD98F50-085F-21A6-3FD9-0C7335124455}"/>
              </a:ext>
            </a:extLst>
          </p:cNvPr>
          <p:cNvSpPr/>
          <p:nvPr userDrawn="1"/>
        </p:nvSpPr>
        <p:spPr>
          <a:xfrm>
            <a:off x="0" y="4908464"/>
            <a:ext cx="5117859" cy="1"/>
          </a:xfrm>
          <a:prstGeom prst="line">
            <a:avLst/>
          </a:prstGeom>
          <a:ln w="38100" cap="flat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1" name="TextBox 60">
            <a:extLst>
              <a:ext uri="{FF2B5EF4-FFF2-40B4-BE49-F238E27FC236}">
                <a16:creationId xmlns:a16="http://schemas.microsoft.com/office/drawing/2014/main" id="{5C8FCF26-2FF9-A19F-633E-D9F1C77322D3}"/>
              </a:ext>
            </a:extLst>
          </p:cNvPr>
          <p:cNvSpPr txBox="1"/>
          <p:nvPr userDrawn="1"/>
        </p:nvSpPr>
        <p:spPr>
          <a:xfrm>
            <a:off x="405902" y="9501392"/>
            <a:ext cx="6840326" cy="2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67"/>
              </a:lnSpc>
              <a:spcBef>
                <a:spcPct val="0"/>
              </a:spcBef>
            </a:pPr>
            <a:r>
              <a:rPr lang="en-US" sz="1889" dirty="0">
                <a:solidFill>
                  <a:schemeClr val="bg1"/>
                </a:solidFill>
                <a:latin typeface="Sulphur Point Bold"/>
                <a:ea typeface="Sulphur Point Bold"/>
                <a:cs typeface="Sulphur Point Bold"/>
                <a:sym typeface="Sulphur Point Bold"/>
              </a:rPr>
              <a:t>CONFIDENTIAL</a:t>
            </a:r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116EABFB-744D-9F3D-B34D-CC07141A3F3C}"/>
              </a:ext>
            </a:extLst>
          </p:cNvPr>
          <p:cNvGrpSpPr/>
          <p:nvPr userDrawn="1"/>
        </p:nvGrpSpPr>
        <p:grpSpPr>
          <a:xfrm>
            <a:off x="15854301" y="9499486"/>
            <a:ext cx="1937229" cy="361537"/>
            <a:chOff x="0" y="0"/>
            <a:chExt cx="2582971" cy="482049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5E08DAB9-40F1-12BE-7D9F-37A5CDD4E07D}"/>
                </a:ext>
              </a:extLst>
            </p:cNvPr>
            <p:cNvSpPr/>
            <p:nvPr/>
          </p:nvSpPr>
          <p:spPr>
            <a:xfrm>
              <a:off x="599068" y="0"/>
              <a:ext cx="1983903" cy="482049"/>
            </a:xfrm>
            <a:custGeom>
              <a:avLst/>
              <a:gdLst/>
              <a:ahLst/>
              <a:cxnLst/>
              <a:rect l="l" t="t" r="r" b="b"/>
              <a:pathLst>
                <a:path w="1983903" h="482049">
                  <a:moveTo>
                    <a:pt x="0" y="0"/>
                  </a:moveTo>
                  <a:lnTo>
                    <a:pt x="1983903" y="0"/>
                  </a:lnTo>
                  <a:lnTo>
                    <a:pt x="1983903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234562" b="-7699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4" name="Freeform 4">
              <a:extLst>
                <a:ext uri="{FF2B5EF4-FFF2-40B4-BE49-F238E27FC236}">
                  <a16:creationId xmlns:a16="http://schemas.microsoft.com/office/drawing/2014/main" id="{C021D931-E95A-573A-AB0C-947AEE7F6188}"/>
                </a:ext>
              </a:extLst>
            </p:cNvPr>
            <p:cNvSpPr/>
            <p:nvPr/>
          </p:nvSpPr>
          <p:spPr>
            <a:xfrm>
              <a:off x="0" y="0"/>
              <a:ext cx="486376" cy="482049"/>
            </a:xfrm>
            <a:custGeom>
              <a:avLst/>
              <a:gdLst/>
              <a:ahLst/>
              <a:cxnLst/>
              <a:rect l="l" t="t" r="r" b="b"/>
              <a:pathLst>
                <a:path w="486376" h="482049">
                  <a:moveTo>
                    <a:pt x="0" y="0"/>
                  </a:moveTo>
                  <a:lnTo>
                    <a:pt x="486376" y="0"/>
                  </a:lnTo>
                  <a:lnTo>
                    <a:pt x="486376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t="-448" b="-4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0AC7B3B-6E3F-CB43-DB6F-9A177799A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636" y="2228407"/>
            <a:ext cx="4711957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307954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79" r:id="rId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fr-FR" sz="5000" kern="1200" dirty="0">
          <a:solidFill>
            <a:srgbClr val="FFFFFF"/>
          </a:solidFill>
          <a:latin typeface="Sulphur Poin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D4A988A-D87D-206E-45E6-115452112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0477500" cy="19891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2BB8F3-597C-E6E1-3AE6-5AE55DA2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0477500" cy="61388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v"/>
              <a:tabLst>
                <a:tab pos="144000" algn="l"/>
              </a:tabLst>
            </a:pPr>
            <a:r>
              <a:rPr lang="fr-FR" dirty="0"/>
              <a:t>Cliquez pour modifier les styles du texte du masque</a:t>
            </a:r>
          </a:p>
          <a:p>
            <a:pPr lvl="1">
              <a:buFont typeface="Montserrat" panose="00000500000000000000" pitchFamily="2" charset="0"/>
              <a:buChar char="◆"/>
            </a:pPr>
            <a:r>
              <a:rPr lang="fr-FR" dirty="0"/>
              <a:t>Deuxième niveau</a:t>
            </a:r>
          </a:p>
          <a:p>
            <a:pPr lvl="2">
              <a:buFont typeface="Montserrat" panose="00000500000000000000" pitchFamily="2" charset="0"/>
              <a:buChar char="◇"/>
            </a:pPr>
            <a:r>
              <a:rPr lang="fr-FR" dirty="0"/>
              <a:t>Troisième niveau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5032519-15CC-65E8-C5AF-C605802EB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000" y="9534525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16A30D9-5650-447D-A450-18CE9675C51D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Freeform 2">
            <a:extLst>
              <a:ext uri="{FF2B5EF4-FFF2-40B4-BE49-F238E27FC236}">
                <a16:creationId xmlns:a16="http://schemas.microsoft.com/office/drawing/2014/main" id="{B0EB49BA-629F-90D2-8FF2-72A3DBF03F58}"/>
              </a:ext>
            </a:extLst>
          </p:cNvPr>
          <p:cNvSpPr/>
          <p:nvPr userDrawn="1"/>
        </p:nvSpPr>
        <p:spPr>
          <a:xfrm>
            <a:off x="12347297" y="0"/>
            <a:ext cx="5918932" cy="10287000"/>
          </a:xfrm>
          <a:custGeom>
            <a:avLst/>
            <a:gdLst/>
            <a:ahLst/>
            <a:cxnLst/>
            <a:rect l="l" t="t" r="r" b="b"/>
            <a:pathLst>
              <a:path w="5918932" h="10287000">
                <a:moveTo>
                  <a:pt x="0" y="0"/>
                </a:moveTo>
                <a:lnTo>
                  <a:pt x="5918932" y="0"/>
                </a:lnTo>
                <a:lnTo>
                  <a:pt x="591893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9316" t="-49971" r="-28749" b="-38234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8" name="Group 3">
            <a:extLst>
              <a:ext uri="{FF2B5EF4-FFF2-40B4-BE49-F238E27FC236}">
                <a16:creationId xmlns:a16="http://schemas.microsoft.com/office/drawing/2014/main" id="{01570A34-000F-E53F-A843-BFF374048172}"/>
              </a:ext>
            </a:extLst>
          </p:cNvPr>
          <p:cNvGrpSpPr/>
          <p:nvPr userDrawn="1"/>
        </p:nvGrpSpPr>
        <p:grpSpPr>
          <a:xfrm>
            <a:off x="15854301" y="9499486"/>
            <a:ext cx="1937229" cy="361537"/>
            <a:chOff x="0" y="0"/>
            <a:chExt cx="2582971" cy="482049"/>
          </a:xfrm>
        </p:grpSpPr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C775536E-EA46-F582-55A7-37BC8AC2DB8A}"/>
                </a:ext>
              </a:extLst>
            </p:cNvPr>
            <p:cNvSpPr/>
            <p:nvPr/>
          </p:nvSpPr>
          <p:spPr>
            <a:xfrm>
              <a:off x="599068" y="0"/>
              <a:ext cx="1983903" cy="482049"/>
            </a:xfrm>
            <a:custGeom>
              <a:avLst/>
              <a:gdLst/>
              <a:ahLst/>
              <a:cxnLst/>
              <a:rect l="l" t="t" r="r" b="b"/>
              <a:pathLst>
                <a:path w="1983903" h="482049">
                  <a:moveTo>
                    <a:pt x="0" y="0"/>
                  </a:moveTo>
                  <a:lnTo>
                    <a:pt x="1983903" y="0"/>
                  </a:lnTo>
                  <a:lnTo>
                    <a:pt x="1983903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34562" b="-76993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4D1B799-73FF-ABBE-823D-73EA53C7EB82}"/>
                </a:ext>
              </a:extLst>
            </p:cNvPr>
            <p:cNvSpPr/>
            <p:nvPr/>
          </p:nvSpPr>
          <p:spPr>
            <a:xfrm>
              <a:off x="0" y="0"/>
              <a:ext cx="486376" cy="482049"/>
            </a:xfrm>
            <a:custGeom>
              <a:avLst/>
              <a:gdLst/>
              <a:ahLst/>
              <a:cxnLst/>
              <a:rect l="l" t="t" r="r" b="b"/>
              <a:pathLst>
                <a:path w="486376" h="482049">
                  <a:moveTo>
                    <a:pt x="0" y="0"/>
                  </a:moveTo>
                  <a:lnTo>
                    <a:pt x="486376" y="0"/>
                  </a:lnTo>
                  <a:lnTo>
                    <a:pt x="486376" y="482049"/>
                  </a:lnTo>
                  <a:lnTo>
                    <a:pt x="0" y="4820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448" b="-448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1" name="AutoShape 6">
            <a:extLst>
              <a:ext uri="{FF2B5EF4-FFF2-40B4-BE49-F238E27FC236}">
                <a16:creationId xmlns:a16="http://schemas.microsoft.com/office/drawing/2014/main" id="{2FFFEEA3-C5EE-94E8-2BF8-C7B9C226B61E}"/>
              </a:ext>
            </a:extLst>
          </p:cNvPr>
          <p:cNvSpPr/>
          <p:nvPr userDrawn="1"/>
        </p:nvSpPr>
        <p:spPr>
          <a:xfrm>
            <a:off x="1141375" y="9277350"/>
            <a:ext cx="1924672" cy="0"/>
          </a:xfrm>
          <a:prstGeom prst="line">
            <a:avLst/>
          </a:prstGeom>
          <a:ln w="85725" cap="flat">
            <a:solidFill>
              <a:srgbClr val="D02D5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E7C8CE0A-0383-7B88-0BCC-C141497F1D12}"/>
              </a:ext>
            </a:extLst>
          </p:cNvPr>
          <p:cNvSpPr/>
          <p:nvPr userDrawn="1"/>
        </p:nvSpPr>
        <p:spPr>
          <a:xfrm>
            <a:off x="405902" y="9277350"/>
            <a:ext cx="1924672" cy="0"/>
          </a:xfrm>
          <a:prstGeom prst="line">
            <a:avLst/>
          </a:prstGeom>
          <a:ln w="85725" cap="flat">
            <a:solidFill>
              <a:srgbClr val="1314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4C61A4-50B4-BE03-B014-371B1F5DE757}"/>
              </a:ext>
            </a:extLst>
          </p:cNvPr>
          <p:cNvSpPr txBox="1"/>
          <p:nvPr userDrawn="1"/>
        </p:nvSpPr>
        <p:spPr>
          <a:xfrm>
            <a:off x="405902" y="9501392"/>
            <a:ext cx="6840326" cy="265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26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89" b="0" i="0" u="none" strike="noStrike" kern="1200" cap="none" spc="0" normalizeH="0" baseline="0" noProof="0" dirty="0">
                <a:ln>
                  <a:noFill/>
                </a:ln>
                <a:solidFill>
                  <a:srgbClr val="131435"/>
                </a:solidFill>
                <a:effectLst/>
                <a:uLnTx/>
                <a:uFillTx/>
                <a:latin typeface="Sulphur Point Bold"/>
                <a:ea typeface="Sulphur Point Bold"/>
                <a:cs typeface="Sulphur Point Bold"/>
                <a:sym typeface="Sulphur Point Bold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4231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fr-FR" sz="28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4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20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fr-FR" sz="1800" kern="1200" dirty="0" smtClean="0">
          <a:solidFill>
            <a:schemeClr val="tx1"/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E86AFEAE-51FA-F2D4-8237-F173E89B561F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4312" t="-102417" b="-10241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F7106B5-16DA-A420-BE33-16326C205495}"/>
              </a:ext>
            </a:extLst>
          </p:cNvPr>
          <p:cNvSpPr/>
          <p:nvPr userDrawn="1"/>
        </p:nvSpPr>
        <p:spPr>
          <a:xfrm>
            <a:off x="15972220" y="7905653"/>
            <a:ext cx="1968570" cy="1931586"/>
          </a:xfrm>
          <a:custGeom>
            <a:avLst/>
            <a:gdLst/>
            <a:ahLst/>
            <a:cxnLst/>
            <a:rect l="l" t="t" r="r" b="b"/>
            <a:pathLst>
              <a:path w="1968570" h="1931586">
                <a:moveTo>
                  <a:pt x="0" y="0"/>
                </a:moveTo>
                <a:lnTo>
                  <a:pt x="1968569" y="0"/>
                </a:lnTo>
                <a:lnTo>
                  <a:pt x="1968569" y="1931586"/>
                </a:lnTo>
                <a:lnTo>
                  <a:pt x="0" y="19315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7" b="-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id="{13EAFEEC-63BA-1DF5-819F-6CC493D446A5}"/>
              </a:ext>
            </a:extLst>
          </p:cNvPr>
          <p:cNvSpPr txBox="1"/>
          <p:nvPr userDrawn="1"/>
        </p:nvSpPr>
        <p:spPr>
          <a:xfrm>
            <a:off x="-1878405" y="9563100"/>
            <a:ext cx="7648427" cy="352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-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contact@</a:t>
            </a:r>
            <a:r>
              <a:rPr lang="en-US" sz="2400" spc="-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otrera.fr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A16D586-4F88-E44C-2A4A-D22D7CFBB3FB}"/>
              </a:ext>
            </a:extLst>
          </p:cNvPr>
          <p:cNvSpPr txBox="1"/>
          <p:nvPr userDrawn="1"/>
        </p:nvSpPr>
        <p:spPr>
          <a:xfrm>
            <a:off x="7355229" y="155001"/>
            <a:ext cx="3577543" cy="4926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400" spc="-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CONFIDENTIAL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B23963A0-7521-A9C1-FB02-6658FCEBFBE9}"/>
              </a:ext>
            </a:extLst>
          </p:cNvPr>
          <p:cNvSpPr txBox="1"/>
          <p:nvPr userDrawn="1"/>
        </p:nvSpPr>
        <p:spPr>
          <a:xfrm>
            <a:off x="13485643" y="9484814"/>
            <a:ext cx="2139368" cy="3524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80"/>
              </a:lnSpc>
            </a:pPr>
            <a:r>
              <a:rPr lang="en-US" sz="2400" spc="-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Supported by</a:t>
            </a:r>
            <a:endParaRPr lang="en-US" sz="2400" spc="-1" dirty="0">
              <a:solidFill>
                <a:srgbClr val="FFFFFF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  <p:extLst>
      <p:ext uri="{BB962C8B-B14F-4D97-AF65-F5344CB8AC3E}">
        <p14:creationId xmlns:p14="http://schemas.microsoft.com/office/powerpoint/2010/main" val="217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70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3">
            <a:extLst>
              <a:ext uri="{FF2B5EF4-FFF2-40B4-BE49-F238E27FC236}">
                <a16:creationId xmlns:a16="http://schemas.microsoft.com/office/drawing/2014/main" id="{2B94F1F6-2E4A-9087-34E6-23668424753D}"/>
              </a:ext>
            </a:extLst>
          </p:cNvPr>
          <p:cNvSpPr txBox="1"/>
          <p:nvPr userDrawn="1"/>
        </p:nvSpPr>
        <p:spPr>
          <a:xfrm>
            <a:off x="17101440" y="9928155"/>
            <a:ext cx="1093140" cy="3217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 spc="-8" dirty="0">
                <a:solidFill>
                  <a:srgbClr val="898989"/>
                </a:solidFill>
                <a:latin typeface="Evolventa"/>
                <a:ea typeface="Evolventa"/>
                <a:cs typeface="Evolventa"/>
                <a:sym typeface="Evolventa"/>
              </a:rPr>
              <a:t>15</a:t>
            </a:r>
          </a:p>
        </p:txBody>
      </p:sp>
      <p:sp>
        <p:nvSpPr>
          <p:cNvPr id="8" name="Freeform 2" descr="Une image contenant Graphique, cercle, capture d’écran, Caractère coloré  Description générée automatiquement">
            <a:extLst>
              <a:ext uri="{FF2B5EF4-FFF2-40B4-BE49-F238E27FC236}">
                <a16:creationId xmlns:a16="http://schemas.microsoft.com/office/drawing/2014/main" id="{05A40689-3CBB-1292-39E5-D35BF1E61282}"/>
              </a:ext>
            </a:extLst>
          </p:cNvPr>
          <p:cNvSpPr/>
          <p:nvPr userDrawn="1"/>
        </p:nvSpPr>
        <p:spPr>
          <a:xfrm>
            <a:off x="17242298" y="9684187"/>
            <a:ext cx="687223" cy="687223"/>
          </a:xfrm>
          <a:custGeom>
            <a:avLst/>
            <a:gdLst/>
            <a:ahLst/>
            <a:cxnLst/>
            <a:rect l="l" t="t" r="r" b="b"/>
            <a:pathLst>
              <a:path w="687223" h="687223">
                <a:moveTo>
                  <a:pt x="0" y="0"/>
                </a:moveTo>
                <a:lnTo>
                  <a:pt x="687223" y="0"/>
                </a:lnTo>
                <a:lnTo>
                  <a:pt x="687223" y="687224"/>
                </a:lnTo>
                <a:lnTo>
                  <a:pt x="0" y="68722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CFEDE833-DD3D-B4B7-7A0A-B1FC271ECC31}"/>
              </a:ext>
            </a:extLst>
          </p:cNvPr>
          <p:cNvSpPr txBox="1"/>
          <p:nvPr userDrawn="1"/>
        </p:nvSpPr>
        <p:spPr>
          <a:xfrm>
            <a:off x="5048820" y="9895575"/>
            <a:ext cx="8186760" cy="323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1500" spc="-8">
                <a:solidFill>
                  <a:srgbClr val="898989"/>
                </a:solidFill>
                <a:latin typeface="Evolventa"/>
                <a:ea typeface="Evolventa"/>
                <a:cs typeface="Evolventa"/>
                <a:sym typeface="Evolventa"/>
              </a:rPr>
              <a:t>CONFIDENTIEL – PROPRIETE OTRERA</a:t>
            </a:r>
          </a:p>
        </p:txBody>
      </p:sp>
      <p:sp>
        <p:nvSpPr>
          <p:cNvPr id="10" name="Freeform 7" descr="Une image contenant cercle, Graphique, Caractère coloré, créativité  Description générée automatiquement">
            <a:extLst>
              <a:ext uri="{FF2B5EF4-FFF2-40B4-BE49-F238E27FC236}">
                <a16:creationId xmlns:a16="http://schemas.microsoft.com/office/drawing/2014/main" id="{58D64747-F984-2A44-3890-B5D7A2DEA122}"/>
              </a:ext>
            </a:extLst>
          </p:cNvPr>
          <p:cNvSpPr/>
          <p:nvPr userDrawn="1"/>
        </p:nvSpPr>
        <p:spPr>
          <a:xfrm>
            <a:off x="645108" y="152400"/>
            <a:ext cx="1194810" cy="1194810"/>
          </a:xfrm>
          <a:custGeom>
            <a:avLst/>
            <a:gdLst/>
            <a:ahLst/>
            <a:cxnLst/>
            <a:rect l="l" t="t" r="r" b="b"/>
            <a:pathLst>
              <a:path w="1194810" h="1194810">
                <a:moveTo>
                  <a:pt x="0" y="0"/>
                </a:moveTo>
                <a:lnTo>
                  <a:pt x="1194810" y="0"/>
                </a:lnTo>
                <a:lnTo>
                  <a:pt x="1194810" y="1194810"/>
                </a:lnTo>
                <a:lnTo>
                  <a:pt x="0" y="119481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id="{8C65E532-F315-92BD-DD04-C7790B2EC70B}"/>
              </a:ext>
            </a:extLst>
          </p:cNvPr>
          <p:cNvSpPr/>
          <p:nvPr userDrawn="1"/>
        </p:nvSpPr>
        <p:spPr>
          <a:xfrm>
            <a:off x="76202" y="-1"/>
            <a:ext cx="18288000" cy="10287001"/>
          </a:xfrm>
          <a:custGeom>
            <a:avLst/>
            <a:gdLst/>
            <a:ahLst/>
            <a:cxnLst/>
            <a:rect l="l" t="t" r="r" b="b"/>
            <a:pathLst>
              <a:path w="24903685" h="14769592">
                <a:moveTo>
                  <a:pt x="0" y="0"/>
                </a:moveTo>
                <a:lnTo>
                  <a:pt x="24903685" y="0"/>
                </a:lnTo>
                <a:lnTo>
                  <a:pt x="24903685" y="14769592"/>
                </a:lnTo>
                <a:lnTo>
                  <a:pt x="0" y="14769592"/>
                </a:lnTo>
                <a:close/>
              </a:path>
            </a:pathLst>
          </a:custGeom>
          <a:solidFill>
            <a:srgbClr val="131237"/>
          </a:solidFill>
        </p:spPr>
        <p:txBody>
          <a:bodyPr/>
          <a:lstStyle/>
          <a:p>
            <a:endParaRPr lang="fr-FR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D8C6098-FC15-23CE-CC3E-98AFF2225512}"/>
              </a:ext>
            </a:extLst>
          </p:cNvPr>
          <p:cNvSpPr/>
          <p:nvPr userDrawn="1"/>
        </p:nvSpPr>
        <p:spPr>
          <a:xfrm>
            <a:off x="541380" y="538920"/>
            <a:ext cx="1897020" cy="1861380"/>
          </a:xfrm>
          <a:custGeom>
            <a:avLst/>
            <a:gdLst/>
            <a:ahLst/>
            <a:cxnLst/>
            <a:rect l="l" t="t" r="r" b="b"/>
            <a:pathLst>
              <a:path w="1897020" h="1861380">
                <a:moveTo>
                  <a:pt x="0" y="0"/>
                </a:moveTo>
                <a:lnTo>
                  <a:pt x="1897020" y="0"/>
                </a:lnTo>
                <a:lnTo>
                  <a:pt x="1897020" y="1861380"/>
                </a:lnTo>
                <a:lnTo>
                  <a:pt x="0" y="186138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7" b="-7"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13" name="Freeform 14" descr="Une image contenant Caractère coloré, cercle, capture d’écran, Graphique  Description générée automatiquement">
            <a:extLst>
              <a:ext uri="{FF2B5EF4-FFF2-40B4-BE49-F238E27FC236}">
                <a16:creationId xmlns:a16="http://schemas.microsoft.com/office/drawing/2014/main" id="{5A8B9DC4-391A-121A-ED46-D73CF9794820}"/>
              </a:ext>
            </a:extLst>
          </p:cNvPr>
          <p:cNvSpPr/>
          <p:nvPr userDrawn="1"/>
        </p:nvSpPr>
        <p:spPr>
          <a:xfrm>
            <a:off x="9220202" y="1275185"/>
            <a:ext cx="9068468" cy="9011815"/>
          </a:xfrm>
          <a:custGeom>
            <a:avLst/>
            <a:gdLst/>
            <a:ahLst/>
            <a:cxnLst/>
            <a:rect l="l" t="t" r="r" b="b"/>
            <a:pathLst>
              <a:path w="9527946" h="9527946">
                <a:moveTo>
                  <a:pt x="0" y="0"/>
                </a:moveTo>
                <a:lnTo>
                  <a:pt x="9527946" y="0"/>
                </a:lnTo>
                <a:lnTo>
                  <a:pt x="9527946" y="9527946"/>
                </a:lnTo>
                <a:lnTo>
                  <a:pt x="0" y="952794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1" t="-2" r="-5067" b="-5726"/>
            </a:stretch>
          </a:blipFill>
        </p:spPr>
        <p:txBody>
          <a:bodyPr/>
          <a:lstStyle/>
          <a:p>
            <a:endParaRPr lang="fr-FR" dirty="0"/>
          </a:p>
        </p:txBody>
      </p:sp>
      <p:grpSp>
        <p:nvGrpSpPr>
          <p:cNvPr id="15" name="Group 5">
            <a:extLst>
              <a:ext uri="{FF2B5EF4-FFF2-40B4-BE49-F238E27FC236}">
                <a16:creationId xmlns:a16="http://schemas.microsoft.com/office/drawing/2014/main" id="{9F93C908-7A79-71F7-457A-721FF45DC3AE}"/>
              </a:ext>
            </a:extLst>
          </p:cNvPr>
          <p:cNvGrpSpPr/>
          <p:nvPr userDrawn="1"/>
        </p:nvGrpSpPr>
        <p:grpSpPr>
          <a:xfrm>
            <a:off x="609600" y="9297300"/>
            <a:ext cx="2192597" cy="494400"/>
            <a:chOff x="0" y="0"/>
            <a:chExt cx="2923462" cy="659200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8B515EF-2DF2-DFD1-1EC5-B003E0183AF3}"/>
                </a:ext>
              </a:extLst>
            </p:cNvPr>
            <p:cNvSpPr/>
            <p:nvPr/>
          </p:nvSpPr>
          <p:spPr>
            <a:xfrm>
              <a:off x="0" y="63468"/>
              <a:ext cx="595732" cy="595732"/>
            </a:xfrm>
            <a:custGeom>
              <a:avLst/>
              <a:gdLst/>
              <a:ahLst/>
              <a:cxnLst/>
              <a:rect l="l" t="t" r="r" b="b"/>
              <a:pathLst>
                <a:path w="595732" h="595732">
                  <a:moveTo>
                    <a:pt x="0" y="0"/>
                  </a:moveTo>
                  <a:lnTo>
                    <a:pt x="595732" y="0"/>
                  </a:lnTo>
                  <a:lnTo>
                    <a:pt x="595732" y="595732"/>
                  </a:lnTo>
                  <a:lnTo>
                    <a:pt x="0" y="595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2D52DF81-4A71-3A2D-A469-D364BB5E7052}"/>
                </a:ext>
              </a:extLst>
            </p:cNvPr>
            <p:cNvSpPr txBox="1"/>
            <p:nvPr/>
          </p:nvSpPr>
          <p:spPr>
            <a:xfrm>
              <a:off x="799125" y="0"/>
              <a:ext cx="2124337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600"/>
                </a:lnSpc>
              </a:pPr>
              <a:r>
                <a:rPr lang="en-US" sz="3000" dirty="0">
                  <a:solidFill>
                    <a:srgbClr val="EB638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otrera</a:t>
              </a:r>
              <a:r>
                <a:rPr lang="en-US" sz="3000" dirty="0">
                  <a:solidFill>
                    <a:srgbClr val="EB6388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.fr</a:t>
              </a:r>
            </a:p>
          </p:txBody>
        </p:sp>
      </p:grpSp>
      <p:grpSp>
        <p:nvGrpSpPr>
          <p:cNvPr id="18" name="Group 8">
            <a:extLst>
              <a:ext uri="{FF2B5EF4-FFF2-40B4-BE49-F238E27FC236}">
                <a16:creationId xmlns:a16="http://schemas.microsoft.com/office/drawing/2014/main" id="{43BEBFDF-85F4-C7F1-CE81-B55DBCBF5AC0}"/>
              </a:ext>
            </a:extLst>
          </p:cNvPr>
          <p:cNvGrpSpPr/>
          <p:nvPr userDrawn="1"/>
        </p:nvGrpSpPr>
        <p:grpSpPr>
          <a:xfrm>
            <a:off x="3017151" y="9321100"/>
            <a:ext cx="3889894" cy="446799"/>
            <a:chOff x="0" y="0"/>
            <a:chExt cx="5186526" cy="595732"/>
          </a:xfrm>
        </p:grpSpPr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A4272120-2675-D281-1E62-3464382F3678}"/>
                </a:ext>
              </a:extLst>
            </p:cNvPr>
            <p:cNvSpPr/>
            <p:nvPr/>
          </p:nvSpPr>
          <p:spPr>
            <a:xfrm>
              <a:off x="0" y="0"/>
              <a:ext cx="595732" cy="595732"/>
            </a:xfrm>
            <a:custGeom>
              <a:avLst/>
              <a:gdLst/>
              <a:ahLst/>
              <a:cxnLst/>
              <a:rect l="l" t="t" r="r" b="b"/>
              <a:pathLst>
                <a:path w="595732" h="595732">
                  <a:moveTo>
                    <a:pt x="0" y="0"/>
                  </a:moveTo>
                  <a:lnTo>
                    <a:pt x="595732" y="0"/>
                  </a:lnTo>
                  <a:lnTo>
                    <a:pt x="595732" y="595732"/>
                  </a:lnTo>
                  <a:lnTo>
                    <a:pt x="0" y="5957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0" name="TextBox 10">
              <a:extLst>
                <a:ext uri="{FF2B5EF4-FFF2-40B4-BE49-F238E27FC236}">
                  <a16:creationId xmlns:a16="http://schemas.microsoft.com/office/drawing/2014/main" id="{9987DE1A-FC3A-768C-95C6-3700497A71F4}"/>
                </a:ext>
              </a:extLst>
            </p:cNvPr>
            <p:cNvSpPr txBox="1"/>
            <p:nvPr/>
          </p:nvSpPr>
          <p:spPr>
            <a:xfrm>
              <a:off x="799125" y="27991"/>
              <a:ext cx="4387401" cy="549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359"/>
                </a:lnSpc>
              </a:pPr>
              <a:r>
                <a:rPr lang="en-US" sz="2799" dirty="0">
                  <a:solidFill>
                    <a:srgbClr val="EB6388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contact</a:t>
              </a:r>
              <a:r>
                <a:rPr lang="en-US" sz="2799" dirty="0">
                  <a:solidFill>
                    <a:srgbClr val="FFFFFF"/>
                  </a:solidFill>
                  <a:latin typeface="Montserrat"/>
                  <a:ea typeface="Montserrat"/>
                  <a:cs typeface="Montserrat"/>
                  <a:sym typeface="Montserrat"/>
                </a:rPr>
                <a:t>@otrera.fr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780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E55F89-2105-8E7D-CF67-66982220F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14500"/>
            <a:ext cx="11049000" cy="3168650"/>
          </a:xfrm>
        </p:spPr>
        <p:txBody>
          <a:bodyPr>
            <a:normAutofit fontScale="90000"/>
          </a:bodyPr>
          <a:lstStyle/>
          <a:p>
            <a:r>
              <a:rPr lang="fr-FR" dirty="0">
                <a:latin typeface="Abadi" panose="020B0604020104020204" pitchFamily="34" charset="0"/>
              </a:rPr>
              <a:t>Otrera partage son outil de simulation pour le déploiement des SMR et le cycle du plutonium (Pu)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37FD7BC-1931-6FBF-43D4-A045478DD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5354352"/>
            <a:ext cx="9372600" cy="3446747"/>
          </a:xfrm>
        </p:spPr>
        <p:txBody>
          <a:bodyPr/>
          <a:lstStyle/>
          <a:p>
            <a:pPr algn="l" rtl="0" fontAlgn="base"/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Le plutonium (Pu) tout le monde (ou presque) en parle, mais qu’en est il vraiment des besoins et impacts sur le cycle des matières ?</a:t>
            </a:r>
          </a:p>
          <a:p>
            <a:pPr algn="l" rtl="0" fontAlgn="base"/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pPr algn="l" rtl="0" fontAlgn="base"/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Avec l’aide de </a:t>
            </a:r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cet outil, visualisez le déploiement des réacteurs, le besoin en Pu pour lancer une flotte, l’inventaire des matières dans le cycle, la quantité de Pu retraité,…</a:t>
            </a:r>
          </a:p>
        </p:txBody>
      </p:sp>
    </p:spTree>
    <p:extLst>
      <p:ext uri="{BB962C8B-B14F-4D97-AF65-F5344CB8AC3E}">
        <p14:creationId xmlns:p14="http://schemas.microsoft.com/office/powerpoint/2010/main" val="442182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3350AF-B096-CE39-FFA2-40D4CE9A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Configuration des réacteurs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EFC8605-7376-3644-B69D-B50B5471E1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53200" y="876300"/>
            <a:ext cx="11125200" cy="6019800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D</a:t>
            </a:r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ans le premier onglet, l'utilisateur configure son réacteur en spécifiant :</a:t>
            </a:r>
          </a:p>
          <a:p>
            <a:r>
              <a:rPr lang="fr-FR" b="1" dirty="0">
                <a:solidFill>
                  <a:srgbClr val="242424"/>
                </a:solidFill>
                <a:latin typeface="Abadi" panose="020B0604020104020204" pitchFamily="34" charset="0"/>
              </a:rPr>
              <a:t>Les caractéristiques des cœurs :</a:t>
            </a:r>
            <a:r>
              <a:rPr lang="fr-FR" b="1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nombre, puissance, durée d'irradiation, rechargement (tout ou fraction du cœur) et temps d'arrêt</a:t>
            </a:r>
          </a:p>
          <a:p>
            <a:r>
              <a:rPr lang="fr-FR" b="1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Les caractéristiques des matières (combustible et Pu) : </a:t>
            </a:r>
            <a:r>
              <a:rPr lang="fr-FR" b="0" i="0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quantité embarquée, quantité en sortie, temps de fabrication, de refroidissement et de retraitement</a:t>
            </a:r>
            <a:endParaRPr lang="fr-FR" dirty="0">
              <a:latin typeface="Abadi" panose="020B06040201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2BEE9F-0BDC-166E-1E30-073FBDBD9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610" y="4179444"/>
            <a:ext cx="10292989" cy="507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85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59AED-4E4E-00DC-CD4C-8F00A7F37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026739-89CD-5291-2832-9D63CBB04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Scénario de déploiement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389F034-44F9-3955-7714-0645F189DC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45995" y="800100"/>
            <a:ext cx="10896600" cy="6019800"/>
          </a:xfrm>
        </p:spPr>
        <p:txBody>
          <a:bodyPr/>
          <a:lstStyle/>
          <a:p>
            <a:pPr algn="l" rtl="0" fontAlgn="base"/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</a:t>
            </a:r>
            <a:r>
              <a:rPr lang="fr-FR" dirty="0">
                <a:solidFill>
                  <a:srgbClr val="242424"/>
                </a:solidFill>
                <a:effectLst/>
                <a:latin typeface="Abadi" panose="020B0604020104020204" pitchFamily="34" charset="0"/>
              </a:rPr>
              <a:t>Le second onglet permet à l'utilisateur de simuler son scénario : il choisit quels réacteurs déployer à quelles dates, et retrouve toutes les grandeurs qui l’intéressent :</a:t>
            </a:r>
          </a:p>
          <a:p>
            <a:pPr marL="0" indent="0" algn="l" rtl="0" fontAlgn="base">
              <a:buNone/>
            </a:pPr>
            <a:endParaRPr lang="fr-FR" dirty="0">
              <a:solidFill>
                <a:srgbClr val="242424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9D23569-156E-C947-0B8C-5E0954C073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7103" y="2862130"/>
            <a:ext cx="11174384" cy="18957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BE0B780-D80A-DE80-3E9B-582899D58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366" y="6134100"/>
            <a:ext cx="1062185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88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27867E-6BEC-B4E4-AB72-A79AA3D9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Un outil simple pour des ordres de grandeurs fiables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92B1F12-5562-FD9F-E3A9-5A7A86D426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952500"/>
            <a:ext cx="10896600" cy="77724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Cet outil de modélisation simplifié permet de comprendre comment les SMR peuvent s’intégrer dans le cycle actuel à travers leurs performances :</a:t>
            </a:r>
          </a:p>
          <a:p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pPr lvl="1"/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Mobilisation du Pu, avec un inventaire détaillé dans le cycle, de la fabrication du combustible à son retraitement en passant par le combustible en production et celui en refroidissement,</a:t>
            </a:r>
          </a:p>
          <a:p>
            <a:pPr lvl="1"/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Consommation du Pu durant les phases d’irradiation,</a:t>
            </a:r>
          </a:p>
          <a:p>
            <a:pPr lvl="1"/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 Quantité d’énergie produite, et phase de production d’énergie vs maintenance,</a:t>
            </a:r>
          </a:p>
          <a:p>
            <a:pPr marL="457200" lvl="1" indent="0">
              <a:buNone/>
            </a:pPr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r>
              <a:rPr lang="fr-FR" dirty="0">
                <a:latin typeface="Abadi" panose="020B0604020104020204" pitchFamily="34" charset="0"/>
              </a:rPr>
              <a:t> Ceci permet d’appréhender : </a:t>
            </a:r>
          </a:p>
          <a:p>
            <a:pPr lvl="1"/>
            <a:r>
              <a:rPr lang="fr-FR" dirty="0">
                <a:latin typeface="Abadi" panose="020B0604020104020204" pitchFamily="34" charset="0"/>
              </a:rPr>
              <a:t> La mobilisation de Pu par énergie électrique</a:t>
            </a:r>
          </a:p>
          <a:p>
            <a:pPr lvl="1"/>
            <a:r>
              <a:rPr lang="fr-FR" dirty="0">
                <a:latin typeface="Abadi" panose="020B0604020104020204" pitchFamily="34" charset="0"/>
              </a:rPr>
              <a:t> La consommation de Pu par énergie électrique </a:t>
            </a:r>
          </a:p>
          <a:p>
            <a:pPr lvl="1"/>
            <a:r>
              <a:rPr lang="fr-FR" dirty="0">
                <a:latin typeface="Abadi" panose="020B0604020104020204" pitchFamily="34" charset="0"/>
              </a:rPr>
              <a:t> La disponibilité du réacteur et le </a:t>
            </a:r>
            <a:r>
              <a:rPr lang="fr-FR" i="1" dirty="0">
                <a:latin typeface="Abadi" panose="020B0604020104020204" pitchFamily="34" charset="0"/>
              </a:rPr>
              <a:t>lissage</a:t>
            </a:r>
            <a:r>
              <a:rPr lang="fr-FR" dirty="0">
                <a:latin typeface="Abadi" panose="020B0604020104020204" pitchFamily="34" charset="0"/>
              </a:rPr>
              <a:t> de l’énergie produite</a:t>
            </a:r>
          </a:p>
        </p:txBody>
      </p:sp>
    </p:spTree>
    <p:extLst>
      <p:ext uri="{BB962C8B-B14F-4D97-AF65-F5344CB8AC3E}">
        <p14:creationId xmlns:p14="http://schemas.microsoft.com/office/powerpoint/2010/main" val="1207890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191478-4CA5-91A8-5AE6-B678C064C2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78C362-7752-0416-00CA-44F732F71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partage des outils clefs pour une bonne compréhension de tous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39757494-51E7-407F-BE25-07CC91CCDA4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24600" y="952500"/>
            <a:ext cx="10896600" cy="7772400"/>
          </a:xfrm>
        </p:spPr>
        <p:txBody>
          <a:bodyPr>
            <a:normAutofit/>
          </a:bodyPr>
          <a:lstStyle/>
          <a:p>
            <a:pPr lvl="1"/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Otrera met à disposition cet outil afin que chacun puisse </a:t>
            </a:r>
            <a:r>
              <a:rPr lang="fr-FR" b="1" dirty="0">
                <a:solidFill>
                  <a:srgbClr val="242424"/>
                </a:solidFill>
                <a:latin typeface="Abadi" panose="020B0604020104020204" pitchFamily="34" charset="0"/>
              </a:rPr>
              <a:t>s’approprier et vérifier les différents scénarios</a:t>
            </a:r>
            <a:r>
              <a:rPr lang="fr-FR" dirty="0">
                <a:solidFill>
                  <a:srgbClr val="242424"/>
                </a:solidFill>
                <a:latin typeface="Abadi" panose="020B0604020104020204" pitchFamily="34" charset="0"/>
              </a:rPr>
              <a:t>, pas toujours si simples à bien modéliser !</a:t>
            </a:r>
          </a:p>
          <a:p>
            <a:endParaRPr lang="fr-FR" dirty="0">
              <a:solidFill>
                <a:srgbClr val="242424"/>
              </a:solidFill>
              <a:latin typeface="Abadi" panose="020B0604020104020204" pitchFamily="34" charset="0"/>
            </a:endParaRPr>
          </a:p>
          <a:p>
            <a:pPr marL="0" indent="0" algn="ctr">
              <a:buNone/>
            </a:pPr>
            <a:r>
              <a:rPr lang="fr-FR" i="1" dirty="0">
                <a:solidFill>
                  <a:srgbClr val="242424"/>
                </a:solidFill>
                <a:latin typeface="Abadi" panose="020B0604020104020204" pitchFamily="34" charset="0"/>
              </a:rPr>
              <a:t>Cet outil est perfectible, n’hésitez pas à nous faire des retours !</a:t>
            </a:r>
          </a:p>
          <a:p>
            <a:endParaRPr lang="fr-FR" dirty="0">
              <a:latin typeface="Abadi" panose="020B0604020104020204" pitchFamily="34" charset="0"/>
            </a:endParaRPr>
          </a:p>
        </p:txBody>
      </p:sp>
      <p:pic>
        <p:nvPicPr>
          <p:cNvPr id="7" name="Graphique 6" descr="Ampoule et engrenage avec un remplissage uni">
            <a:extLst>
              <a:ext uri="{FF2B5EF4-FFF2-40B4-BE49-F238E27FC236}">
                <a16:creationId xmlns:a16="http://schemas.microsoft.com/office/drawing/2014/main" id="{AF507F61-B5DB-AA30-ED3D-0D7C17EEE1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4379" y="6457265"/>
            <a:ext cx="914400" cy="91440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CCF76E9-D4A0-BD68-C127-8161C7ECD2F2}"/>
              </a:ext>
            </a:extLst>
          </p:cNvPr>
          <p:cNvSpPr txBox="1"/>
          <p:nvPr/>
        </p:nvSpPr>
        <p:spPr>
          <a:xfrm>
            <a:off x="7518779" y="6591300"/>
            <a:ext cx="9053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Il est possible d’exporter et ré importer ses simulations pour les partager, ou de les exporter en Excel pour exploiter les données brutes !</a:t>
            </a:r>
          </a:p>
        </p:txBody>
      </p:sp>
    </p:spTree>
    <p:extLst>
      <p:ext uri="{BB962C8B-B14F-4D97-AF65-F5344CB8AC3E}">
        <p14:creationId xmlns:p14="http://schemas.microsoft.com/office/powerpoint/2010/main" val="3184109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429633"/>
      </p:ext>
    </p:extLst>
  </p:cSld>
  <p:clrMapOvr>
    <a:masterClrMapping/>
  </p:clrMapOvr>
</p:sld>
</file>

<file path=ppt/theme/theme1.xml><?xml version="1.0" encoding="utf-8"?>
<a:theme xmlns:a="http://schemas.openxmlformats.org/drawingml/2006/main" name="Otrera Principal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ersonnalisé 1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trera White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trera Mise en avant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trera Titre section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trera Titre principal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trera Appendum">
  <a:themeElements>
    <a:clrScheme name="Otrera">
      <a:dk1>
        <a:sysClr val="windowText" lastClr="000000"/>
      </a:dk1>
      <a:lt1>
        <a:sysClr val="window" lastClr="FFFFFF"/>
      </a:lt1>
      <a:dk2>
        <a:srgbClr val="131435"/>
      </a:dk2>
      <a:lt2>
        <a:srgbClr val="E8E8E8"/>
      </a:lt2>
      <a:accent1>
        <a:srgbClr val="156082"/>
      </a:accent1>
      <a:accent2>
        <a:srgbClr val="D02D55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trera">
      <a:majorFont>
        <a:latin typeface="Sulphur Poin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372</Words>
  <Application>Microsoft Office PowerPoint</Application>
  <PresentationFormat>Personnalisé</PresentationFormat>
  <Paragraphs>27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6</vt:i4>
      </vt:variant>
    </vt:vector>
  </HeadingPairs>
  <TitlesOfParts>
    <vt:vector size="21" baseType="lpstr">
      <vt:lpstr>Aptos</vt:lpstr>
      <vt:lpstr>Abadi</vt:lpstr>
      <vt:lpstr>Sulphur Point</vt:lpstr>
      <vt:lpstr>Wingdings</vt:lpstr>
      <vt:lpstr>Evolventa</vt:lpstr>
      <vt:lpstr>Montserrat Bold</vt:lpstr>
      <vt:lpstr>Arial</vt:lpstr>
      <vt:lpstr>Montserrat</vt:lpstr>
      <vt:lpstr>Sulphur Point Bold</vt:lpstr>
      <vt:lpstr>Otrera Principal</vt:lpstr>
      <vt:lpstr>Otrera White</vt:lpstr>
      <vt:lpstr>Otrera Mise en avant</vt:lpstr>
      <vt:lpstr>Otrera Titre section</vt:lpstr>
      <vt:lpstr>Otrera Titre principal</vt:lpstr>
      <vt:lpstr>Otrera Appendum</vt:lpstr>
      <vt:lpstr>Otrera partage son outil de simulation pour le déploiement des SMR et le cycle du plutonium (Pu)</vt:lpstr>
      <vt:lpstr>Configuration des réacteurs</vt:lpstr>
      <vt:lpstr>Scénario de déploiement</vt:lpstr>
      <vt:lpstr>Un outil simple pour des ordres de grandeurs fiables</vt:lpstr>
      <vt:lpstr>Le partage des outils clefs pour une bonne compréhension de tous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DECK TEST - OTRERA</dc:title>
  <dc:creator>Roxane DELSOL</dc:creator>
  <cp:lastModifiedBy>Béchir SAKET</cp:lastModifiedBy>
  <cp:revision>29</cp:revision>
  <dcterms:created xsi:type="dcterms:W3CDTF">2006-08-16T00:00:00Z</dcterms:created>
  <dcterms:modified xsi:type="dcterms:W3CDTF">2025-02-27T09:06:24Z</dcterms:modified>
  <dc:identifier>DAGK2RCLqcM</dc:identifier>
</cp:coreProperties>
</file>